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527" r:id="rId6"/>
    <p:sldId id="2760" r:id="rId7"/>
    <p:sldId id="260" r:id="rId8"/>
    <p:sldId id="1309" r:id="rId9"/>
    <p:sldId id="2761" r:id="rId10"/>
    <p:sldId id="261" r:id="rId11"/>
    <p:sldId id="2441" r:id="rId12"/>
    <p:sldId id="2775" r:id="rId13"/>
    <p:sldId id="2762" r:id="rId14"/>
    <p:sldId id="2763" r:id="rId15"/>
    <p:sldId id="2764" r:id="rId16"/>
    <p:sldId id="2774" r:id="rId17"/>
    <p:sldId id="2782" r:id="rId18"/>
    <p:sldId id="2781" r:id="rId19"/>
    <p:sldId id="2783" r:id="rId20"/>
    <p:sldId id="263" r:id="rId21"/>
  </p:sldIdLst>
  <p:sldSz cx="12192000" cy="6858000"/>
  <p:notesSz cx="6858000" cy="9144000"/>
  <p:embeddedFontLst>
    <p:embeddedFont>
      <p:font typeface="汉仪正圆-55W" panose="00020600040101010101" pitchFamily="18" charset="-122"/>
      <p:regular r:id="rId26"/>
    </p:embeddedFont>
    <p:embeddedFont>
      <p:font typeface="微软雅黑" panose="020B0503020204020204" charset="-122"/>
      <p:regular r:id="rId27"/>
    </p:embeddedFont>
    <p:embeddedFont>
      <p:font typeface="等线 Light" panose="02010600030101010101" charset="-122"/>
      <p:regular r:id="rId28"/>
    </p:embeddedFont>
    <p:embeddedFont>
      <p:font typeface="等线" panose="02010600030101010101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7.xml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CCKS2024——人物知识图谱复杂问答推理评测</a:t>
            </a:r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汇报人：吴晨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帆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811530"/>
            <a:ext cx="11226800" cy="627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1623060"/>
            <a:ext cx="5451475" cy="4427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9800" y="816610"/>
            <a:ext cx="414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知识图谱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2077720"/>
            <a:ext cx="5295900" cy="257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BASELINE-initial query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847850"/>
            <a:ext cx="11013440" cy="3391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0" y="1292225"/>
            <a:ext cx="766889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先将问题通过大模型分解成几个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小问题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258445"/>
            <a:ext cx="3120390" cy="485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BASELINE-Element map</a:t>
            </a:r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ping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700" y="1292225"/>
            <a:ext cx="766889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然后得到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query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的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类型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1958340"/>
            <a:ext cx="5005070" cy="311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3808095"/>
            <a:ext cx="5730240" cy="260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1013460"/>
            <a:ext cx="5720080" cy="252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227330"/>
            <a:ext cx="3120390" cy="516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BASELINE-Element </a:t>
            </a:r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mapping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700" y="1292225"/>
            <a:ext cx="766889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接着进行参数检索和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替换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660525"/>
            <a:ext cx="4649470" cy="4786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90" y="943610"/>
            <a:ext cx="5248275" cy="26593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3689985"/>
            <a:ext cx="5372735" cy="275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BASELINE- query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700" y="1292225"/>
            <a:ext cx="766889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然后执行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query,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得到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结果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1736090"/>
            <a:ext cx="5850890" cy="4772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930" y="1834515"/>
            <a:ext cx="4838700" cy="4575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Graph RAG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 descr="graph RA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995" y="706120"/>
            <a:ext cx="8982710" cy="591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Text2Cypher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240" y="2386965"/>
            <a:ext cx="7035800" cy="2343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9710" y="1410335"/>
            <a:ext cx="9494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使用通用模型＋提示工程，和 Text2SQL 类似。大语言模型已经通过公共领域学习了 Cypher 的语法表达，我们在提出任务的时候，只需要将知道我们要查询的图的 Schema 作为上下文传给</a:t>
            </a:r>
            <a:r>
              <a:rPr lang="en-US" altLang="zh-CN"/>
              <a:t>LLM</a:t>
            </a:r>
            <a:r>
              <a:rPr lang="zh-CN" altLang="en-US"/>
              <a:t>就可以得到不错的查询</a:t>
            </a:r>
            <a:r>
              <a:rPr lang="zh-CN" altLang="en-US"/>
              <a:t>语句。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805" y="350520"/>
            <a:ext cx="3120390" cy="3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Text2Cypher</a:t>
            </a:r>
            <a:endParaRPr lang="en-US" altLang="zh-CN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20" y="955675"/>
            <a:ext cx="8943975" cy="584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>
            <p:custDataLst>
              <p:tags r:id="rId1"/>
            </p:custDataLst>
          </p:nvPr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赛事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简介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>
            <p:custDataLst>
              <p:tags r:id="rId3"/>
            </p:custDataLst>
          </p:nvPr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数据集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>
            <p:custDataLst>
              <p:tags r:id="rId5"/>
            </p:custDataLst>
          </p:nvPr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基线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模型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赛事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简介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design2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3620" y="2080260"/>
            <a:ext cx="5080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赛事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简介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16000" y="1236345"/>
            <a:ext cx="10236200" cy="45250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>
                <a:latin typeface="Arial" panose="020B0604020202020204" pitchFamily="34" charset="0"/>
                <a:ea typeface="微软雅黑" panose="020B0503020204020204" charset="-122"/>
              </a:rPr>
              <a:t>人物是人类社会活动和事件组成的核心要素之一，与人物相关的信息查询和推理问答很常见，与其他领域的问答不同，人物相关的问答具有以下两种特点：（1）涉及数值统计和计算，如查询某歌手在2024年发表的专辑数量，（2）涉及人物关系的复杂推理，如查询某人的侄子是谁，但此信息并未被显式存储，需要根据兄弟关系和儿子关系推理得出。</a:t>
            </a:r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>
                <a:latin typeface="Arial" panose="020B0604020202020204" pitchFamily="34" charset="0"/>
                <a:ea typeface="微软雅黑" panose="020B0503020204020204" charset="-122"/>
              </a:rPr>
              <a:t>人物相关的事实型信息常用结构化的知识图谱来表示和存储，因此浙江大学联合蚂蚁集团及OpenKG开放知识图谱社区提出了人物知识图谱复杂问答评测任务，该评测任务具有如下特点：（1）可查询类问题复杂：大部分问题为多步推理的问题，包括多跳查询、统计计数、以及逻辑组合；（2）有需关系推理的问题：部分问题无法通过查询得出，需要进行关系推理得出答案。</a:t>
            </a:r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竞赛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任务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16000" y="1236345"/>
            <a:ext cx="10236200" cy="12236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>
                <a:latin typeface="Arial" panose="020B0604020202020204" pitchFamily="34" charset="0"/>
                <a:ea typeface="微软雅黑" panose="020B0503020204020204" charset="-122"/>
              </a:rPr>
              <a:t>根据提供的知识图谱数据，按照对应逻辑回答测试集中问题。</a:t>
            </a:r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1724025"/>
            <a:ext cx="3263900" cy="863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7125" y="2660015"/>
            <a:ext cx="914654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评价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指标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3028315"/>
            <a:ext cx="89154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数据集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335" y="455930"/>
            <a:ext cx="2259330" cy="301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数据集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2873935" y="6516564"/>
            <a:ext cx="6444130" cy="350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5395" tIns="25395" rIns="25395" bIns="25395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30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035" y="1291590"/>
            <a:ext cx="10387330" cy="10680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知识图谱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数据：kg(uft8).txt，每行表示一个三元组（head, relation ,tail），格式如下：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2035" y="2435860"/>
            <a:ext cx="8521065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知识图谱数据中，包含个256378实体，240个关系，785553个三元组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2035" y="2849880"/>
            <a:ext cx="85394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训练集：train_qa.json，answer中顺序随机，不影响最终测评，格式如下：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3367405"/>
            <a:ext cx="8750300" cy="2178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5" y="1628140"/>
            <a:ext cx="8883650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96010" y="5621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训练集共有1238条数据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335" y="455930"/>
            <a:ext cx="2259330" cy="301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数据集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2873935" y="6516564"/>
            <a:ext cx="6444130" cy="350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5395" tIns="25395" rIns="25395" bIns="25395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30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035" y="1291590"/>
            <a:ext cx="10387330" cy="106807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测试集： test_qa.json，与训练集不同，测试机集不包含answer，格式如下：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2995" y="3508375"/>
            <a:ext cx="8521065" cy="92202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测试集共有1000条数据。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对于测试集中的每个问题，模型需要给出所有的答案，答案顺序不影响最终评测，最终模型输出的结果如下：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925" y="1651000"/>
            <a:ext cx="8902700" cy="177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4430395"/>
            <a:ext cx="88836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BASELIEN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详解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2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3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4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5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6.xml><?xml version="1.0" encoding="utf-8"?>
<p:tagLst xmlns:p="http://schemas.openxmlformats.org/presentationml/2006/main">
  <p:tag name="KSO_WM_DIAGRAM_VIRTUALLY_FRAME" val="{&quot;height&quot;:335.02976377952757,&quot;left&quot;:497.1429133858268,&quot;top&quot;:107.56795275590551,&quot;width&quot;:361.2393700787401}"/>
</p:tagLst>
</file>

<file path=ppt/tags/tag7.xml><?xml version="1.0" encoding="utf-8"?>
<p:tagLst xmlns:p="http://schemas.openxmlformats.org/presentationml/2006/main">
  <p:tag name="commondata" val="eyJjb3VudCI6NCwiaGRpZCI6IjI5MWY1YmQwNzc5NGI0M2M4Y2FjZWJkOTg0OTdmOTkyIiwidXNlckNvdW50Ijo0fQ==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WPS 演示</Application>
  <PresentationFormat>宽屏</PresentationFormat>
  <Paragraphs>106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微软雅黑</vt:lpstr>
      <vt:lpstr>Source Sans Pro Light</vt:lpstr>
      <vt:lpstr>Arial Unicode MS</vt:lpstr>
      <vt:lpstr>等线 Light</vt:lpstr>
      <vt:lpstr>等线</vt:lpstr>
      <vt:lpstr>Calibri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紫陌</cp:lastModifiedBy>
  <cp:revision>14</cp:revision>
  <dcterms:created xsi:type="dcterms:W3CDTF">2022-05-31T06:39:00Z</dcterms:created>
  <dcterms:modified xsi:type="dcterms:W3CDTF">2024-06-17T11:54:36Z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BD840BD150E1492DA75C84DEC4EE40E0_13</vt:lpwstr>
  </property>
</Properties>
</file>